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20"/>
  </p:notesMasterIdLst>
  <p:sldIdLst>
    <p:sldId id="256" r:id="rId2"/>
    <p:sldId id="273" r:id="rId3"/>
    <p:sldId id="272" r:id="rId4"/>
    <p:sldId id="259" r:id="rId5"/>
    <p:sldId id="261" r:id="rId6"/>
    <p:sldId id="268" r:id="rId7"/>
    <p:sldId id="277" r:id="rId8"/>
    <p:sldId id="263" r:id="rId9"/>
    <p:sldId id="271" r:id="rId10"/>
    <p:sldId id="274" r:id="rId11"/>
    <p:sldId id="264" r:id="rId12"/>
    <p:sldId id="275" r:id="rId13"/>
    <p:sldId id="278" r:id="rId14"/>
    <p:sldId id="265" r:id="rId15"/>
    <p:sldId id="270" r:id="rId16"/>
    <p:sldId id="269" r:id="rId17"/>
    <p:sldId id="276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33" d="100"/>
          <a:sy n="33" d="100"/>
        </p:scale>
        <p:origin x="-2184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nnati%20nanda\AppData\Local\Temp\Customerwise%20sa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3200">
                <a:latin typeface="Times New Roman" pitchFamily="18" charset="0"/>
                <a:cs typeface="Times New Roman" pitchFamily="18" charset="0"/>
              </a:defRPr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Sales</a:t>
            </a:r>
            <a:r>
              <a:rPr lang="en-US" sz="3200" baseline="0" dirty="0" smtClean="0">
                <a:latin typeface="Times New Roman" pitchFamily="18" charset="0"/>
                <a:cs typeface="Times New Roman" pitchFamily="18" charset="0"/>
              </a:rPr>
              <a:t> Contribution</a:t>
            </a:r>
          </a:p>
        </c:rich>
      </c:tx>
      <c:layout/>
    </c:title>
    <c:plotArea>
      <c:layout/>
      <c:pieChart>
        <c:varyColors val="1"/>
        <c:ser>
          <c:idx val="0"/>
          <c:order val="0"/>
          <c:dLbls>
            <c:showPercent val="1"/>
          </c:dLbls>
          <c:cat>
            <c:strRef>
              <c:f>Sheet1!$B$8:$B$25</c:f>
              <c:strCache>
                <c:ptCount val="18"/>
                <c:pt idx="0">
                  <c:v>ACC Limited</c:v>
                </c:pt>
                <c:pt idx="1">
                  <c:v>Ambuja Cement Ltd</c:v>
                </c:pt>
                <c:pt idx="2">
                  <c:v>Bhagwanpur Sugar Mills</c:v>
                </c:pt>
                <c:pt idx="3">
                  <c:v>Bhawani Enterprises</c:v>
                </c:pt>
                <c:pt idx="4">
                  <c:v>Indian Acrylics Limited</c:v>
                </c:pt>
                <c:pt idx="5">
                  <c:v>Indian Sucrose Limited</c:v>
                </c:pt>
                <c:pt idx="6">
                  <c:v>Khyber Industries (P) Ltd</c:v>
                </c:pt>
                <c:pt idx="7">
                  <c:v>Nahar Industrial Enterprises Ltd</c:v>
                </c:pt>
                <c:pt idx="8">
                  <c:v>Rana Sugars Limited</c:v>
                </c:pt>
                <c:pt idx="9">
                  <c:v>Reliance Industries Limited</c:v>
                </c:pt>
                <c:pt idx="10">
                  <c:v>Sarswati Sugar Mills Ltd</c:v>
                </c:pt>
                <c:pt idx="11">
                  <c:v>Shirdi Polymers</c:v>
                </c:pt>
                <c:pt idx="12">
                  <c:v>Punjab Agro Foods Corporation (through DGS&amp;D)</c:v>
                </c:pt>
                <c:pt idx="13">
                  <c:v>FCI, Panipat (through DGS&amp;D)</c:v>
                </c:pt>
                <c:pt idx="14">
                  <c:v>The MNSKD Enterprises</c:v>
                </c:pt>
                <c:pt idx="15">
                  <c:v>Trumboo Cement Ind. Pvt. Ltd</c:v>
                </c:pt>
                <c:pt idx="16">
                  <c:v>Sun Shine Traders</c:v>
                </c:pt>
                <c:pt idx="17">
                  <c:v>Others</c:v>
                </c:pt>
              </c:strCache>
            </c:strRef>
          </c:cat>
          <c:val>
            <c:numRef>
              <c:f>Sheet1!$C$8:$C$25</c:f>
              <c:numCache>
                <c:formatCode>_(* #,##0.00_);_(* \(#,##0.00\);_(* "-"??_);_(@_)</c:formatCode>
                <c:ptCount val="18"/>
                <c:pt idx="0">
                  <c:v>645.41999999999996</c:v>
                </c:pt>
                <c:pt idx="1">
                  <c:v>1167.54</c:v>
                </c:pt>
                <c:pt idx="2">
                  <c:v>18.14</c:v>
                </c:pt>
                <c:pt idx="3">
                  <c:v>54.24</c:v>
                </c:pt>
                <c:pt idx="4">
                  <c:v>58.94</c:v>
                </c:pt>
                <c:pt idx="5">
                  <c:v>76.709999999999994</c:v>
                </c:pt>
                <c:pt idx="6">
                  <c:v>293.02</c:v>
                </c:pt>
                <c:pt idx="7">
                  <c:v>74.11999999999999</c:v>
                </c:pt>
                <c:pt idx="8">
                  <c:v>64.02</c:v>
                </c:pt>
                <c:pt idx="9">
                  <c:v>164.98000000000002</c:v>
                </c:pt>
                <c:pt idx="10">
                  <c:v>232.65</c:v>
                </c:pt>
                <c:pt idx="11">
                  <c:v>84.85</c:v>
                </c:pt>
                <c:pt idx="12">
                  <c:v>149.47999999999999</c:v>
                </c:pt>
                <c:pt idx="13">
                  <c:v>108.14</c:v>
                </c:pt>
                <c:pt idx="14">
                  <c:v>44.17</c:v>
                </c:pt>
                <c:pt idx="15">
                  <c:v>92.03</c:v>
                </c:pt>
                <c:pt idx="16">
                  <c:v>58.230000000000004</c:v>
                </c:pt>
                <c:pt idx="17">
                  <c:v>188.97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t"/>
      <c:layout/>
      <c:txPr>
        <a:bodyPr/>
        <a:lstStyle/>
        <a:p>
          <a:pPr>
            <a:defRPr sz="1400">
              <a:latin typeface="Times New Roman" pitchFamily="18" charset="0"/>
              <a:cs typeface="Times New Roman" pitchFamily="18" charset="0"/>
            </a:defRPr>
          </a:pPr>
          <a:endParaRPr lang="en-US"/>
        </a:p>
      </c:txPr>
    </c:legend>
    <c:plotVisOnly val="1"/>
  </c:chart>
  <c:externalData r:id="rId1"/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9F97F-C5AB-4233-A905-C6C3DDEA7CD6}" type="doc">
      <dgm:prSet loTypeId="urn:microsoft.com/office/officeart/2005/8/layout/vList3" loCatId="list" qsTypeId="urn:microsoft.com/office/officeart/2005/8/quickstyle/simple1" qsCatId="simple" csTypeId="urn:microsoft.com/office/officeart/2005/8/colors/accent3_1" csCatId="accent3" phldr="1"/>
      <dgm:spPr/>
    </dgm:pt>
    <dgm:pt modelId="{C1AF69EE-B2E2-43D2-8066-D5440388D2BA}">
      <dgm:prSet phldrT="[Text]"/>
      <dgm:spPr/>
      <dgm:t>
        <a:bodyPr/>
        <a:lstStyle/>
        <a:p>
          <a:r>
            <a:rPr lang="en-US" dirty="0" smtClean="0"/>
            <a:t>ACC cement</a:t>
          </a:r>
          <a:endParaRPr lang="en-US" dirty="0"/>
        </a:p>
      </dgm:t>
    </dgm:pt>
    <dgm:pt modelId="{04E7F2E6-1CC4-43FA-8491-3A1AEA7A3E35}" type="parTrans" cxnId="{E1413E4D-9B91-42D0-8967-B3648ECD397E}">
      <dgm:prSet/>
      <dgm:spPr/>
      <dgm:t>
        <a:bodyPr/>
        <a:lstStyle/>
        <a:p>
          <a:endParaRPr lang="en-US"/>
        </a:p>
      </dgm:t>
    </dgm:pt>
    <dgm:pt modelId="{595927F4-97BD-4762-9BA7-16082C59FABA}" type="sibTrans" cxnId="{E1413E4D-9B91-42D0-8967-B3648ECD397E}">
      <dgm:prSet/>
      <dgm:spPr/>
      <dgm:t>
        <a:bodyPr/>
        <a:lstStyle/>
        <a:p>
          <a:endParaRPr lang="en-US"/>
        </a:p>
      </dgm:t>
    </dgm:pt>
    <dgm:pt modelId="{84A11770-1E4C-41F1-9B3C-4FC48254129F}">
      <dgm:prSet/>
      <dgm:spPr/>
      <dgm:t>
        <a:bodyPr/>
        <a:lstStyle/>
        <a:p>
          <a:r>
            <a:rPr lang="en-US" dirty="0" err="1" smtClean="0"/>
            <a:t>Ambuja</a:t>
          </a:r>
          <a:r>
            <a:rPr lang="en-US" dirty="0" smtClean="0"/>
            <a:t> cement</a:t>
          </a:r>
        </a:p>
      </dgm:t>
    </dgm:pt>
    <dgm:pt modelId="{680C7084-10D5-404C-A43A-35CC4CFD60C3}" type="parTrans" cxnId="{7145D58D-1F60-464C-8CF2-F13303AC0CF1}">
      <dgm:prSet/>
      <dgm:spPr/>
      <dgm:t>
        <a:bodyPr/>
        <a:lstStyle/>
        <a:p>
          <a:endParaRPr lang="en-US"/>
        </a:p>
      </dgm:t>
    </dgm:pt>
    <dgm:pt modelId="{C4123C24-4409-40B1-8B8E-BCB4B26699EB}" type="sibTrans" cxnId="{7145D58D-1F60-464C-8CF2-F13303AC0CF1}">
      <dgm:prSet/>
      <dgm:spPr/>
      <dgm:t>
        <a:bodyPr/>
        <a:lstStyle/>
        <a:p>
          <a:endParaRPr lang="en-US"/>
        </a:p>
      </dgm:t>
    </dgm:pt>
    <dgm:pt modelId="{B64BDF1D-8894-4517-AE6F-B29B8B344646}">
      <dgm:prSet/>
      <dgm:spPr/>
      <dgm:t>
        <a:bodyPr/>
        <a:lstStyle/>
        <a:p>
          <a:r>
            <a:rPr lang="en-US" smtClean="0"/>
            <a:t>Varadhman group</a:t>
          </a:r>
          <a:endParaRPr lang="en-US" dirty="0" smtClean="0"/>
        </a:p>
      </dgm:t>
    </dgm:pt>
    <dgm:pt modelId="{A40F8984-4BD0-40E1-A13E-515223548F3E}" type="parTrans" cxnId="{96D5EC58-3BDD-42D6-B75A-ACEB86AE5D39}">
      <dgm:prSet/>
      <dgm:spPr/>
      <dgm:t>
        <a:bodyPr/>
        <a:lstStyle/>
        <a:p>
          <a:endParaRPr lang="en-US"/>
        </a:p>
      </dgm:t>
    </dgm:pt>
    <dgm:pt modelId="{DE014496-DAD3-4D72-A417-AA27E04FD683}" type="sibTrans" cxnId="{96D5EC58-3BDD-42D6-B75A-ACEB86AE5D39}">
      <dgm:prSet/>
      <dgm:spPr/>
      <dgm:t>
        <a:bodyPr/>
        <a:lstStyle/>
        <a:p>
          <a:endParaRPr lang="en-US"/>
        </a:p>
      </dgm:t>
    </dgm:pt>
    <dgm:pt modelId="{B9CD11D7-1324-4CE7-B967-5854014B6646}">
      <dgm:prSet/>
      <dgm:spPr/>
      <dgm:t>
        <a:bodyPr/>
        <a:lstStyle/>
        <a:p>
          <a:r>
            <a:rPr lang="en-US" smtClean="0"/>
            <a:t>RIL</a:t>
          </a:r>
          <a:endParaRPr lang="en-US" dirty="0" smtClean="0"/>
        </a:p>
      </dgm:t>
    </dgm:pt>
    <dgm:pt modelId="{03D62A8D-24FC-4853-BF44-7D4994ED4C50}" type="parTrans" cxnId="{1881815E-9277-4D9A-B287-2F671B074BCE}">
      <dgm:prSet/>
      <dgm:spPr/>
      <dgm:t>
        <a:bodyPr/>
        <a:lstStyle/>
        <a:p>
          <a:endParaRPr lang="en-US"/>
        </a:p>
      </dgm:t>
    </dgm:pt>
    <dgm:pt modelId="{3840693E-9A52-4971-BA20-6A48BA83D714}" type="sibTrans" cxnId="{1881815E-9277-4D9A-B287-2F671B074BCE}">
      <dgm:prSet/>
      <dgm:spPr/>
      <dgm:t>
        <a:bodyPr/>
        <a:lstStyle/>
        <a:p>
          <a:endParaRPr lang="en-US"/>
        </a:p>
      </dgm:t>
    </dgm:pt>
    <dgm:pt modelId="{E54CBF7A-48E8-48EE-BB13-8205262AC690}">
      <dgm:prSet/>
      <dgm:spPr/>
      <dgm:t>
        <a:bodyPr/>
        <a:lstStyle/>
        <a:p>
          <a:r>
            <a:rPr lang="en-US" smtClean="0"/>
            <a:t>Saraswati sugars group</a:t>
          </a:r>
          <a:endParaRPr lang="en-US" dirty="0" smtClean="0"/>
        </a:p>
      </dgm:t>
    </dgm:pt>
    <dgm:pt modelId="{C69E2C82-D26D-4D54-B2F7-48253049B4AC}" type="parTrans" cxnId="{F2CB900E-918E-46E4-801F-EE989CD9ABD0}">
      <dgm:prSet/>
      <dgm:spPr/>
      <dgm:t>
        <a:bodyPr/>
        <a:lstStyle/>
        <a:p>
          <a:endParaRPr lang="en-US"/>
        </a:p>
      </dgm:t>
    </dgm:pt>
    <dgm:pt modelId="{2193445D-FBB5-4CD6-8ABA-B43B529E6810}" type="sibTrans" cxnId="{F2CB900E-918E-46E4-801F-EE989CD9ABD0}">
      <dgm:prSet/>
      <dgm:spPr/>
      <dgm:t>
        <a:bodyPr/>
        <a:lstStyle/>
        <a:p>
          <a:endParaRPr lang="en-US"/>
        </a:p>
      </dgm:t>
    </dgm:pt>
    <dgm:pt modelId="{2421EFD7-9DA9-4A61-9FCB-BFCFD6427158}">
      <dgm:prSet/>
      <dgm:spPr/>
      <dgm:t>
        <a:bodyPr/>
        <a:lstStyle/>
        <a:p>
          <a:r>
            <a:rPr lang="en-US" smtClean="0"/>
            <a:t>Indian Sucrose Limited</a:t>
          </a:r>
          <a:endParaRPr lang="en-US" dirty="0" smtClean="0"/>
        </a:p>
      </dgm:t>
    </dgm:pt>
    <dgm:pt modelId="{D013A82C-22D9-4B8C-805C-BF9D338E556A}" type="parTrans" cxnId="{4CA73146-EE30-4061-BC21-64397E4554FB}">
      <dgm:prSet/>
      <dgm:spPr/>
      <dgm:t>
        <a:bodyPr/>
        <a:lstStyle/>
        <a:p>
          <a:endParaRPr lang="en-US"/>
        </a:p>
      </dgm:t>
    </dgm:pt>
    <dgm:pt modelId="{481D873E-A052-4D2D-BE9B-0E05D2663115}" type="sibTrans" cxnId="{4CA73146-EE30-4061-BC21-64397E4554FB}">
      <dgm:prSet/>
      <dgm:spPr/>
      <dgm:t>
        <a:bodyPr/>
        <a:lstStyle/>
        <a:p>
          <a:endParaRPr lang="en-US"/>
        </a:p>
      </dgm:t>
    </dgm:pt>
    <dgm:pt modelId="{2973EDE6-B14B-4E9E-A4F4-2FBA83C813F7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Indian Acrylics Ltd</a:t>
          </a:r>
        </a:p>
      </dgm:t>
    </dgm:pt>
    <dgm:pt modelId="{1B156065-F269-49BC-8B7E-420A33B68294}" type="parTrans" cxnId="{27FE051A-3B7B-46E6-963D-3F544100D889}">
      <dgm:prSet/>
      <dgm:spPr/>
      <dgm:t>
        <a:bodyPr/>
        <a:lstStyle/>
        <a:p>
          <a:endParaRPr lang="en-US"/>
        </a:p>
      </dgm:t>
    </dgm:pt>
    <dgm:pt modelId="{C413FE4B-131F-4B27-ABF4-6F4749E4CFCA}" type="sibTrans" cxnId="{27FE051A-3B7B-46E6-963D-3F544100D889}">
      <dgm:prSet/>
      <dgm:spPr/>
      <dgm:t>
        <a:bodyPr/>
        <a:lstStyle/>
        <a:p>
          <a:endParaRPr lang="en-US"/>
        </a:p>
      </dgm:t>
    </dgm:pt>
    <dgm:pt modelId="{8ED169E8-4B9C-4828-A758-5DCB7829A430}" type="pres">
      <dgm:prSet presAssocID="{C129F97F-C5AB-4233-A905-C6C3DDEA7CD6}" presName="linearFlow" presStyleCnt="0">
        <dgm:presLayoutVars>
          <dgm:dir/>
          <dgm:resizeHandles val="exact"/>
        </dgm:presLayoutVars>
      </dgm:prSet>
      <dgm:spPr/>
    </dgm:pt>
    <dgm:pt modelId="{688FFA97-976E-4002-9389-6807F2F6FBC6}" type="pres">
      <dgm:prSet presAssocID="{C1AF69EE-B2E2-43D2-8066-D5440388D2BA}" presName="composite" presStyleCnt="0"/>
      <dgm:spPr/>
    </dgm:pt>
    <dgm:pt modelId="{B168B2C4-AA92-48BC-8D8D-27CA2542D138}" type="pres">
      <dgm:prSet presAssocID="{C1AF69EE-B2E2-43D2-8066-D5440388D2BA}" presName="imgShp" presStyleLbl="fgImgPlace1" presStyleIdx="0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4DEB37C-0150-4B18-A5A3-39F96B6710D1}" type="pres">
      <dgm:prSet presAssocID="{C1AF69EE-B2E2-43D2-8066-D5440388D2BA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1C095-058B-4481-A8CD-1E0DD89701FA}" type="pres">
      <dgm:prSet presAssocID="{595927F4-97BD-4762-9BA7-16082C59FABA}" presName="spacing" presStyleCnt="0"/>
      <dgm:spPr/>
    </dgm:pt>
    <dgm:pt modelId="{B7C47392-EED5-477A-9F47-5B5DB9B174DC}" type="pres">
      <dgm:prSet presAssocID="{84A11770-1E4C-41F1-9B3C-4FC48254129F}" presName="composite" presStyleCnt="0"/>
      <dgm:spPr/>
    </dgm:pt>
    <dgm:pt modelId="{C02EE46D-B61E-49F1-87C2-7A105926042A}" type="pres">
      <dgm:prSet presAssocID="{84A11770-1E4C-41F1-9B3C-4FC48254129F}" presName="imgShp" presStyleLbl="fgImgPlace1" presStyleIdx="1" presStyleCnt="7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447D6B4F-21B6-4AA7-A5A4-27CD3775B3B3}" type="pres">
      <dgm:prSet presAssocID="{84A11770-1E4C-41F1-9B3C-4FC48254129F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D9987-7E25-427F-9217-7C8FBCF1C167}" type="pres">
      <dgm:prSet presAssocID="{C4123C24-4409-40B1-8B8E-BCB4B26699EB}" presName="spacing" presStyleCnt="0"/>
      <dgm:spPr/>
    </dgm:pt>
    <dgm:pt modelId="{E3706604-DFBA-430B-8353-D3A6F1086952}" type="pres">
      <dgm:prSet presAssocID="{B64BDF1D-8894-4517-AE6F-B29B8B344646}" presName="composite" presStyleCnt="0"/>
      <dgm:spPr/>
    </dgm:pt>
    <dgm:pt modelId="{86A632C1-D855-4700-AC21-3711D3D62CB4}" type="pres">
      <dgm:prSet presAssocID="{B64BDF1D-8894-4517-AE6F-B29B8B344646}" presName="imgShp" presStyleLbl="fgImgPlace1" presStyleIdx="2" presStyleCnt="7" custLinFactNeighborX="-7283" custLinFactNeighborY="3032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DB9A6E18-394E-44AE-925A-C46CD1446329}" type="pres">
      <dgm:prSet presAssocID="{B64BDF1D-8894-4517-AE6F-B29B8B344646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9EDC9-B0B9-48E4-837F-BBF3DC234129}" type="pres">
      <dgm:prSet presAssocID="{DE014496-DAD3-4D72-A417-AA27E04FD683}" presName="spacing" presStyleCnt="0"/>
      <dgm:spPr/>
    </dgm:pt>
    <dgm:pt modelId="{8A69925D-8760-4250-BE98-941793FE8E19}" type="pres">
      <dgm:prSet presAssocID="{B9CD11D7-1324-4CE7-B967-5854014B6646}" presName="composite" presStyleCnt="0"/>
      <dgm:spPr/>
    </dgm:pt>
    <dgm:pt modelId="{4285854B-0D90-4084-BCD3-B17ACCAB1493}" type="pres">
      <dgm:prSet presAssocID="{B9CD11D7-1324-4CE7-B967-5854014B6646}" presName="imgShp" presStyleLbl="fgImgPlace1" presStyleIdx="3" presStyleCnt="7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8D716453-4C54-4307-98C4-2EE2497D92EF}" type="pres">
      <dgm:prSet presAssocID="{B9CD11D7-1324-4CE7-B967-5854014B6646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62535-46AD-4F64-88A1-37CCCF9A9DEF}" type="pres">
      <dgm:prSet presAssocID="{3840693E-9A52-4971-BA20-6A48BA83D714}" presName="spacing" presStyleCnt="0"/>
      <dgm:spPr/>
    </dgm:pt>
    <dgm:pt modelId="{FB294333-5138-4203-9AAB-9D56957AD998}" type="pres">
      <dgm:prSet presAssocID="{E54CBF7A-48E8-48EE-BB13-8205262AC690}" presName="composite" presStyleCnt="0"/>
      <dgm:spPr/>
    </dgm:pt>
    <dgm:pt modelId="{53883560-1EB4-4465-AB8C-E6756C731A37}" type="pres">
      <dgm:prSet presAssocID="{E54CBF7A-48E8-48EE-BB13-8205262AC690}" presName="imgShp" presStyleLbl="fgImgPlace1" presStyleIdx="4" presStyleCnt="7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BDAA1BE-5673-43FB-91FA-87340D07C5E6}" type="pres">
      <dgm:prSet presAssocID="{E54CBF7A-48E8-48EE-BB13-8205262AC690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06C43E-E7A8-40BA-B94B-DB073CE43BC8}" type="pres">
      <dgm:prSet presAssocID="{2193445D-FBB5-4CD6-8ABA-B43B529E6810}" presName="spacing" presStyleCnt="0"/>
      <dgm:spPr/>
    </dgm:pt>
    <dgm:pt modelId="{6DAA1195-CDCA-4CA2-8AD4-C59196C270CC}" type="pres">
      <dgm:prSet presAssocID="{2421EFD7-9DA9-4A61-9FCB-BFCFD6427158}" presName="composite" presStyleCnt="0"/>
      <dgm:spPr/>
    </dgm:pt>
    <dgm:pt modelId="{151DBCE3-4583-41EB-BCD0-1C30FA4FB0FC}" type="pres">
      <dgm:prSet presAssocID="{2421EFD7-9DA9-4A61-9FCB-BFCFD6427158}" presName="imgShp" presStyleLbl="fgImgPlace1" presStyleIdx="5" presStyleCnt="7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FE7B0C19-57DA-4233-BA9C-21BA478C9BB6}" type="pres">
      <dgm:prSet presAssocID="{2421EFD7-9DA9-4A61-9FCB-BFCFD6427158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D21BA-6762-485E-A30D-EE9CD356458F}" type="pres">
      <dgm:prSet presAssocID="{481D873E-A052-4D2D-BE9B-0E05D2663115}" presName="spacing" presStyleCnt="0"/>
      <dgm:spPr/>
    </dgm:pt>
    <dgm:pt modelId="{48B41275-820A-4B94-AEA7-27CEE4542B79}" type="pres">
      <dgm:prSet presAssocID="{2973EDE6-B14B-4E9E-A4F4-2FBA83C813F7}" presName="composite" presStyleCnt="0"/>
      <dgm:spPr/>
    </dgm:pt>
    <dgm:pt modelId="{42B79CB5-5C23-4BCB-B9F8-1C5678ECF0F8}" type="pres">
      <dgm:prSet presAssocID="{2973EDE6-B14B-4E9E-A4F4-2FBA83C813F7}" presName="imgShp" presStyleLbl="fgImgPlace1" presStyleIdx="6" presStyleCnt="7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C0F9C775-C0F2-40B1-BF5E-BB1ADD681C37}" type="pres">
      <dgm:prSet presAssocID="{2973EDE6-B14B-4E9E-A4F4-2FBA83C813F7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CB900E-918E-46E4-801F-EE989CD9ABD0}" srcId="{C129F97F-C5AB-4233-A905-C6C3DDEA7CD6}" destId="{E54CBF7A-48E8-48EE-BB13-8205262AC690}" srcOrd="4" destOrd="0" parTransId="{C69E2C82-D26D-4D54-B2F7-48253049B4AC}" sibTransId="{2193445D-FBB5-4CD6-8ABA-B43B529E6810}"/>
    <dgm:cxn modelId="{60483C0E-6393-446E-8E3A-A7F8D12F3D06}" type="presOf" srcId="{84A11770-1E4C-41F1-9B3C-4FC48254129F}" destId="{447D6B4F-21B6-4AA7-A5A4-27CD3775B3B3}" srcOrd="0" destOrd="0" presId="urn:microsoft.com/office/officeart/2005/8/layout/vList3"/>
    <dgm:cxn modelId="{E1413E4D-9B91-42D0-8967-B3648ECD397E}" srcId="{C129F97F-C5AB-4233-A905-C6C3DDEA7CD6}" destId="{C1AF69EE-B2E2-43D2-8066-D5440388D2BA}" srcOrd="0" destOrd="0" parTransId="{04E7F2E6-1CC4-43FA-8491-3A1AEA7A3E35}" sibTransId="{595927F4-97BD-4762-9BA7-16082C59FABA}"/>
    <dgm:cxn modelId="{4E32D8AF-6E21-430F-ACD4-B7DAF9241D51}" type="presOf" srcId="{E54CBF7A-48E8-48EE-BB13-8205262AC690}" destId="{1BDAA1BE-5673-43FB-91FA-87340D07C5E6}" srcOrd="0" destOrd="0" presId="urn:microsoft.com/office/officeart/2005/8/layout/vList3"/>
    <dgm:cxn modelId="{27FE051A-3B7B-46E6-963D-3F544100D889}" srcId="{C129F97F-C5AB-4233-A905-C6C3DDEA7CD6}" destId="{2973EDE6-B14B-4E9E-A4F4-2FBA83C813F7}" srcOrd="6" destOrd="0" parTransId="{1B156065-F269-49BC-8B7E-420A33B68294}" sibTransId="{C413FE4B-131F-4B27-ABF4-6F4749E4CFCA}"/>
    <dgm:cxn modelId="{39270315-32ED-4326-90C7-1E6E36E13290}" type="presOf" srcId="{B64BDF1D-8894-4517-AE6F-B29B8B344646}" destId="{DB9A6E18-394E-44AE-925A-C46CD1446329}" srcOrd="0" destOrd="0" presId="urn:microsoft.com/office/officeart/2005/8/layout/vList3"/>
    <dgm:cxn modelId="{13D4B7E1-8C39-4154-A774-289677C011AB}" type="presOf" srcId="{2421EFD7-9DA9-4A61-9FCB-BFCFD6427158}" destId="{FE7B0C19-57DA-4233-BA9C-21BA478C9BB6}" srcOrd="0" destOrd="0" presId="urn:microsoft.com/office/officeart/2005/8/layout/vList3"/>
    <dgm:cxn modelId="{FAF729E6-CB93-4D8C-8F10-DC05A0E2ED14}" type="presOf" srcId="{C1AF69EE-B2E2-43D2-8066-D5440388D2BA}" destId="{44DEB37C-0150-4B18-A5A3-39F96B6710D1}" srcOrd="0" destOrd="0" presId="urn:microsoft.com/office/officeart/2005/8/layout/vList3"/>
    <dgm:cxn modelId="{4CA73146-EE30-4061-BC21-64397E4554FB}" srcId="{C129F97F-C5AB-4233-A905-C6C3DDEA7CD6}" destId="{2421EFD7-9DA9-4A61-9FCB-BFCFD6427158}" srcOrd="5" destOrd="0" parTransId="{D013A82C-22D9-4B8C-805C-BF9D338E556A}" sibTransId="{481D873E-A052-4D2D-BE9B-0E05D2663115}"/>
    <dgm:cxn modelId="{106DBA5B-0ED9-4566-9E74-C20B4981516B}" type="presOf" srcId="{B9CD11D7-1324-4CE7-B967-5854014B6646}" destId="{8D716453-4C54-4307-98C4-2EE2497D92EF}" srcOrd="0" destOrd="0" presId="urn:microsoft.com/office/officeart/2005/8/layout/vList3"/>
    <dgm:cxn modelId="{96D5EC58-3BDD-42D6-B75A-ACEB86AE5D39}" srcId="{C129F97F-C5AB-4233-A905-C6C3DDEA7CD6}" destId="{B64BDF1D-8894-4517-AE6F-B29B8B344646}" srcOrd="2" destOrd="0" parTransId="{A40F8984-4BD0-40E1-A13E-515223548F3E}" sibTransId="{DE014496-DAD3-4D72-A417-AA27E04FD683}"/>
    <dgm:cxn modelId="{1881815E-9277-4D9A-B287-2F671B074BCE}" srcId="{C129F97F-C5AB-4233-A905-C6C3DDEA7CD6}" destId="{B9CD11D7-1324-4CE7-B967-5854014B6646}" srcOrd="3" destOrd="0" parTransId="{03D62A8D-24FC-4853-BF44-7D4994ED4C50}" sibTransId="{3840693E-9A52-4971-BA20-6A48BA83D714}"/>
    <dgm:cxn modelId="{7145D58D-1F60-464C-8CF2-F13303AC0CF1}" srcId="{C129F97F-C5AB-4233-A905-C6C3DDEA7CD6}" destId="{84A11770-1E4C-41F1-9B3C-4FC48254129F}" srcOrd="1" destOrd="0" parTransId="{680C7084-10D5-404C-A43A-35CC4CFD60C3}" sibTransId="{C4123C24-4409-40B1-8B8E-BCB4B26699EB}"/>
    <dgm:cxn modelId="{775E6FF6-B8C3-47D0-84F6-ED6DFB0E1D7E}" type="presOf" srcId="{2973EDE6-B14B-4E9E-A4F4-2FBA83C813F7}" destId="{C0F9C775-C0F2-40B1-BF5E-BB1ADD681C37}" srcOrd="0" destOrd="0" presId="urn:microsoft.com/office/officeart/2005/8/layout/vList3"/>
    <dgm:cxn modelId="{8A3BF913-675D-41F5-AD1A-23876CEDF0E0}" type="presOf" srcId="{C129F97F-C5AB-4233-A905-C6C3DDEA7CD6}" destId="{8ED169E8-4B9C-4828-A758-5DCB7829A430}" srcOrd="0" destOrd="0" presId="urn:microsoft.com/office/officeart/2005/8/layout/vList3"/>
    <dgm:cxn modelId="{692CFD2D-FDE3-4345-B38B-12A5606CE117}" type="presParOf" srcId="{8ED169E8-4B9C-4828-A758-5DCB7829A430}" destId="{688FFA97-976E-4002-9389-6807F2F6FBC6}" srcOrd="0" destOrd="0" presId="urn:microsoft.com/office/officeart/2005/8/layout/vList3"/>
    <dgm:cxn modelId="{DCDA0CB2-AE64-412A-B66D-F2A5DBF936F4}" type="presParOf" srcId="{688FFA97-976E-4002-9389-6807F2F6FBC6}" destId="{B168B2C4-AA92-48BC-8D8D-27CA2542D138}" srcOrd="0" destOrd="0" presId="urn:microsoft.com/office/officeart/2005/8/layout/vList3"/>
    <dgm:cxn modelId="{98BF5344-590B-44BA-A413-06114505D3A3}" type="presParOf" srcId="{688FFA97-976E-4002-9389-6807F2F6FBC6}" destId="{44DEB37C-0150-4B18-A5A3-39F96B6710D1}" srcOrd="1" destOrd="0" presId="urn:microsoft.com/office/officeart/2005/8/layout/vList3"/>
    <dgm:cxn modelId="{6ACC2D49-5596-466F-881F-D9A304F11672}" type="presParOf" srcId="{8ED169E8-4B9C-4828-A758-5DCB7829A430}" destId="{2291C095-058B-4481-A8CD-1E0DD89701FA}" srcOrd="1" destOrd="0" presId="urn:microsoft.com/office/officeart/2005/8/layout/vList3"/>
    <dgm:cxn modelId="{36ACEF8E-D280-4A36-8FFC-F85FFCEDFF66}" type="presParOf" srcId="{8ED169E8-4B9C-4828-A758-5DCB7829A430}" destId="{B7C47392-EED5-477A-9F47-5B5DB9B174DC}" srcOrd="2" destOrd="0" presId="urn:microsoft.com/office/officeart/2005/8/layout/vList3"/>
    <dgm:cxn modelId="{699EFFC3-C2BD-4EF7-B657-F4118511ACB5}" type="presParOf" srcId="{B7C47392-EED5-477A-9F47-5B5DB9B174DC}" destId="{C02EE46D-B61E-49F1-87C2-7A105926042A}" srcOrd="0" destOrd="0" presId="urn:microsoft.com/office/officeart/2005/8/layout/vList3"/>
    <dgm:cxn modelId="{03C236A3-A9C9-47B8-825D-001E27FBAF8D}" type="presParOf" srcId="{B7C47392-EED5-477A-9F47-5B5DB9B174DC}" destId="{447D6B4F-21B6-4AA7-A5A4-27CD3775B3B3}" srcOrd="1" destOrd="0" presId="urn:microsoft.com/office/officeart/2005/8/layout/vList3"/>
    <dgm:cxn modelId="{166E2077-6EDF-45A4-94A9-7EA8A2C2200B}" type="presParOf" srcId="{8ED169E8-4B9C-4828-A758-5DCB7829A430}" destId="{9BFD9987-7E25-427F-9217-7C8FBCF1C167}" srcOrd="3" destOrd="0" presId="urn:microsoft.com/office/officeart/2005/8/layout/vList3"/>
    <dgm:cxn modelId="{81F14949-D909-4DC4-8EBF-264313B059BE}" type="presParOf" srcId="{8ED169E8-4B9C-4828-A758-5DCB7829A430}" destId="{E3706604-DFBA-430B-8353-D3A6F1086952}" srcOrd="4" destOrd="0" presId="urn:microsoft.com/office/officeart/2005/8/layout/vList3"/>
    <dgm:cxn modelId="{48CD094A-FF57-4733-9578-D9DE7A147B79}" type="presParOf" srcId="{E3706604-DFBA-430B-8353-D3A6F1086952}" destId="{86A632C1-D855-4700-AC21-3711D3D62CB4}" srcOrd="0" destOrd="0" presId="urn:microsoft.com/office/officeart/2005/8/layout/vList3"/>
    <dgm:cxn modelId="{626F23EC-362D-4439-8AFA-B0342CB0E317}" type="presParOf" srcId="{E3706604-DFBA-430B-8353-D3A6F1086952}" destId="{DB9A6E18-394E-44AE-925A-C46CD1446329}" srcOrd="1" destOrd="0" presId="urn:microsoft.com/office/officeart/2005/8/layout/vList3"/>
    <dgm:cxn modelId="{7EEB110F-338F-4EB2-8203-2C40DABEB540}" type="presParOf" srcId="{8ED169E8-4B9C-4828-A758-5DCB7829A430}" destId="{00D9EDC9-B0B9-48E4-837F-BBF3DC234129}" srcOrd="5" destOrd="0" presId="urn:microsoft.com/office/officeart/2005/8/layout/vList3"/>
    <dgm:cxn modelId="{52266C93-D229-468D-BFD8-1CA8E64476D7}" type="presParOf" srcId="{8ED169E8-4B9C-4828-A758-5DCB7829A430}" destId="{8A69925D-8760-4250-BE98-941793FE8E19}" srcOrd="6" destOrd="0" presId="urn:microsoft.com/office/officeart/2005/8/layout/vList3"/>
    <dgm:cxn modelId="{B3B0E566-EB50-413F-ACFD-4673A9FA004B}" type="presParOf" srcId="{8A69925D-8760-4250-BE98-941793FE8E19}" destId="{4285854B-0D90-4084-BCD3-B17ACCAB1493}" srcOrd="0" destOrd="0" presId="urn:microsoft.com/office/officeart/2005/8/layout/vList3"/>
    <dgm:cxn modelId="{BD9E1BDA-A2CE-4B71-BEB9-232D79EC7620}" type="presParOf" srcId="{8A69925D-8760-4250-BE98-941793FE8E19}" destId="{8D716453-4C54-4307-98C4-2EE2497D92EF}" srcOrd="1" destOrd="0" presId="urn:microsoft.com/office/officeart/2005/8/layout/vList3"/>
    <dgm:cxn modelId="{2C610FD8-C6A4-48B1-BBE2-9B29664960B0}" type="presParOf" srcId="{8ED169E8-4B9C-4828-A758-5DCB7829A430}" destId="{0CF62535-46AD-4F64-88A1-37CCCF9A9DEF}" srcOrd="7" destOrd="0" presId="urn:microsoft.com/office/officeart/2005/8/layout/vList3"/>
    <dgm:cxn modelId="{B36E41BC-74D7-4939-BAB3-38F89BE8AE29}" type="presParOf" srcId="{8ED169E8-4B9C-4828-A758-5DCB7829A430}" destId="{FB294333-5138-4203-9AAB-9D56957AD998}" srcOrd="8" destOrd="0" presId="urn:microsoft.com/office/officeart/2005/8/layout/vList3"/>
    <dgm:cxn modelId="{7FFE33F3-F141-465A-9CB9-A34CC0CE5386}" type="presParOf" srcId="{FB294333-5138-4203-9AAB-9D56957AD998}" destId="{53883560-1EB4-4465-AB8C-E6756C731A37}" srcOrd="0" destOrd="0" presId="urn:microsoft.com/office/officeart/2005/8/layout/vList3"/>
    <dgm:cxn modelId="{248E34AE-9544-40C1-93A1-4B021BFC2417}" type="presParOf" srcId="{FB294333-5138-4203-9AAB-9D56957AD998}" destId="{1BDAA1BE-5673-43FB-91FA-87340D07C5E6}" srcOrd="1" destOrd="0" presId="urn:microsoft.com/office/officeart/2005/8/layout/vList3"/>
    <dgm:cxn modelId="{4B30482E-B0F2-4F88-B944-4BBFFAD2D788}" type="presParOf" srcId="{8ED169E8-4B9C-4828-A758-5DCB7829A430}" destId="{8606C43E-E7A8-40BA-B94B-DB073CE43BC8}" srcOrd="9" destOrd="0" presId="urn:microsoft.com/office/officeart/2005/8/layout/vList3"/>
    <dgm:cxn modelId="{B6EEBC2D-9909-4534-BF50-D5116747A22E}" type="presParOf" srcId="{8ED169E8-4B9C-4828-A758-5DCB7829A430}" destId="{6DAA1195-CDCA-4CA2-8AD4-C59196C270CC}" srcOrd="10" destOrd="0" presId="urn:microsoft.com/office/officeart/2005/8/layout/vList3"/>
    <dgm:cxn modelId="{CE69B354-5087-45CF-A125-7CADDA35C4B6}" type="presParOf" srcId="{6DAA1195-CDCA-4CA2-8AD4-C59196C270CC}" destId="{151DBCE3-4583-41EB-BCD0-1C30FA4FB0FC}" srcOrd="0" destOrd="0" presId="urn:microsoft.com/office/officeart/2005/8/layout/vList3"/>
    <dgm:cxn modelId="{4657490B-ED63-4B39-866D-8CA63C904686}" type="presParOf" srcId="{6DAA1195-CDCA-4CA2-8AD4-C59196C270CC}" destId="{FE7B0C19-57DA-4233-BA9C-21BA478C9BB6}" srcOrd="1" destOrd="0" presId="urn:microsoft.com/office/officeart/2005/8/layout/vList3"/>
    <dgm:cxn modelId="{FE393236-9204-4300-A1A3-9DEAF357A14B}" type="presParOf" srcId="{8ED169E8-4B9C-4828-A758-5DCB7829A430}" destId="{2C2D21BA-6762-485E-A30D-EE9CD356458F}" srcOrd="11" destOrd="0" presId="urn:microsoft.com/office/officeart/2005/8/layout/vList3"/>
    <dgm:cxn modelId="{0DE50699-B0DE-47A1-B28F-1AA7946A29D4}" type="presParOf" srcId="{8ED169E8-4B9C-4828-A758-5DCB7829A430}" destId="{48B41275-820A-4B94-AEA7-27CEE4542B79}" srcOrd="12" destOrd="0" presId="urn:microsoft.com/office/officeart/2005/8/layout/vList3"/>
    <dgm:cxn modelId="{9D508CF5-DF6B-4C0B-96E8-846D40EEFC95}" type="presParOf" srcId="{48B41275-820A-4B94-AEA7-27CEE4542B79}" destId="{42B79CB5-5C23-4BCB-B9F8-1C5678ECF0F8}" srcOrd="0" destOrd="0" presId="urn:microsoft.com/office/officeart/2005/8/layout/vList3"/>
    <dgm:cxn modelId="{5FC1FDD9-0375-4384-B245-EDE7ED3EFFB8}" type="presParOf" srcId="{48B41275-820A-4B94-AEA7-27CEE4542B79}" destId="{C0F9C775-C0F2-40B1-BF5E-BB1ADD681C37}" srcOrd="1" destOrd="0" presId="urn:microsoft.com/office/officeart/2005/8/layout/vList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E0737A-3F56-4F45-BA19-8B6BE8864BAE}" type="doc">
      <dgm:prSet loTypeId="urn:microsoft.com/office/officeart/2005/8/layout/equation1" loCatId="process" qsTypeId="urn:microsoft.com/office/officeart/2005/8/quickstyle/simple1" qsCatId="simple" csTypeId="urn:microsoft.com/office/officeart/2005/8/colors/accent0_1" csCatId="mainScheme" phldr="1"/>
      <dgm:spPr/>
    </dgm:pt>
    <dgm:pt modelId="{A738F7A6-6996-4BB2-981A-C7D1A7D0B046}">
      <dgm:prSet phldrT="[Text]"/>
      <dgm:spPr/>
      <dgm:t>
        <a:bodyPr/>
        <a:lstStyle/>
        <a:p>
          <a:r>
            <a:rPr lang="en-US" dirty="0" smtClean="0"/>
            <a:t>Sales to Market value of Assets Ratio</a:t>
          </a:r>
          <a:endParaRPr lang="en-US" dirty="0"/>
        </a:p>
      </dgm:t>
    </dgm:pt>
    <dgm:pt modelId="{BB8EE329-5529-4506-A08C-8F8E61DB57AE}" type="parTrans" cxnId="{BAE48309-1B9C-48CA-87F4-566A9E98E502}">
      <dgm:prSet/>
      <dgm:spPr/>
      <dgm:t>
        <a:bodyPr/>
        <a:lstStyle/>
        <a:p>
          <a:endParaRPr lang="en-US"/>
        </a:p>
      </dgm:t>
    </dgm:pt>
    <dgm:pt modelId="{AAA071D0-A753-4354-AB79-40C84DA6AEAC}" type="sibTrans" cxnId="{BAE48309-1B9C-48CA-87F4-566A9E98E502}">
      <dgm:prSet/>
      <dgm:spPr/>
      <dgm:t>
        <a:bodyPr/>
        <a:lstStyle/>
        <a:p>
          <a:endParaRPr lang="en-US"/>
        </a:p>
      </dgm:t>
    </dgm:pt>
    <dgm:pt modelId="{8EE917E7-C9BF-4616-B585-C563C97BC37E}">
      <dgm:prSet phldrT="[Text]" custT="1"/>
      <dgm:spPr/>
      <dgm:t>
        <a:bodyPr/>
        <a:lstStyle/>
        <a:p>
          <a:r>
            <a:rPr lang="en-US" sz="2000" dirty="0" smtClean="0"/>
            <a:t>3.5%</a:t>
          </a:r>
          <a:endParaRPr lang="en-US" sz="2000" dirty="0"/>
        </a:p>
      </dgm:t>
    </dgm:pt>
    <dgm:pt modelId="{342346A4-7125-4E8F-BA5B-E53F8AB31818}" type="parTrans" cxnId="{ACFF4571-9299-48BE-B857-BAB84676CCB8}">
      <dgm:prSet/>
      <dgm:spPr/>
      <dgm:t>
        <a:bodyPr/>
        <a:lstStyle/>
        <a:p>
          <a:endParaRPr lang="en-US"/>
        </a:p>
      </dgm:t>
    </dgm:pt>
    <dgm:pt modelId="{2DB64E5F-2FF8-4F33-974D-964869E9129F}" type="sibTrans" cxnId="{ACFF4571-9299-48BE-B857-BAB84676CCB8}">
      <dgm:prSet/>
      <dgm:spPr/>
      <dgm:t>
        <a:bodyPr/>
        <a:lstStyle/>
        <a:p>
          <a:endParaRPr lang="en-US"/>
        </a:p>
      </dgm:t>
    </dgm:pt>
    <dgm:pt modelId="{7F0C578F-161A-44EB-9D39-1BF41D66A7A9}" type="pres">
      <dgm:prSet presAssocID="{A2E0737A-3F56-4F45-BA19-8B6BE8864BAE}" presName="linearFlow" presStyleCnt="0">
        <dgm:presLayoutVars>
          <dgm:dir/>
          <dgm:resizeHandles val="exact"/>
        </dgm:presLayoutVars>
      </dgm:prSet>
      <dgm:spPr/>
    </dgm:pt>
    <dgm:pt modelId="{309293F7-67E9-40DC-B2C7-C18E63A22B16}" type="pres">
      <dgm:prSet presAssocID="{A738F7A6-6996-4BB2-981A-C7D1A7D0B04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10E93-861E-4C6D-9584-F854AE29CEA9}" type="pres">
      <dgm:prSet presAssocID="{AAA071D0-A753-4354-AB79-40C84DA6AEAC}" presName="spacerL" presStyleCnt="0"/>
      <dgm:spPr/>
    </dgm:pt>
    <dgm:pt modelId="{BA20CC75-3ACE-4FAF-AD12-39AC2803496B}" type="pres">
      <dgm:prSet presAssocID="{AAA071D0-A753-4354-AB79-40C84DA6AEAC}" presName="sibTrans" presStyleLbl="sibTrans2D1" presStyleIdx="0" presStyleCnt="1"/>
      <dgm:spPr/>
      <dgm:t>
        <a:bodyPr/>
        <a:lstStyle/>
        <a:p>
          <a:endParaRPr lang="en-US"/>
        </a:p>
      </dgm:t>
    </dgm:pt>
    <dgm:pt modelId="{54155088-99A2-45A7-AB08-7C5E30CFF7AF}" type="pres">
      <dgm:prSet presAssocID="{AAA071D0-A753-4354-AB79-40C84DA6AEAC}" presName="spacerR" presStyleCnt="0"/>
      <dgm:spPr/>
    </dgm:pt>
    <dgm:pt modelId="{A3405116-8FA4-4CB3-8A8A-174C9C0C392E}" type="pres">
      <dgm:prSet presAssocID="{8EE917E7-C9BF-4616-B585-C563C97BC37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20D324-3A37-498E-889E-67C6F8D3F84D}" type="presOf" srcId="{A738F7A6-6996-4BB2-981A-C7D1A7D0B046}" destId="{309293F7-67E9-40DC-B2C7-C18E63A22B16}" srcOrd="0" destOrd="0" presId="urn:microsoft.com/office/officeart/2005/8/layout/equation1"/>
    <dgm:cxn modelId="{E343F889-96DE-4795-9FB4-5856AFEC8E16}" type="presOf" srcId="{8EE917E7-C9BF-4616-B585-C563C97BC37E}" destId="{A3405116-8FA4-4CB3-8A8A-174C9C0C392E}" srcOrd="0" destOrd="0" presId="urn:microsoft.com/office/officeart/2005/8/layout/equation1"/>
    <dgm:cxn modelId="{BAE48309-1B9C-48CA-87F4-566A9E98E502}" srcId="{A2E0737A-3F56-4F45-BA19-8B6BE8864BAE}" destId="{A738F7A6-6996-4BB2-981A-C7D1A7D0B046}" srcOrd="0" destOrd="0" parTransId="{BB8EE329-5529-4506-A08C-8F8E61DB57AE}" sibTransId="{AAA071D0-A753-4354-AB79-40C84DA6AEAC}"/>
    <dgm:cxn modelId="{32E085C7-23F5-4A8A-8B97-42BC11E8E837}" type="presOf" srcId="{AAA071D0-A753-4354-AB79-40C84DA6AEAC}" destId="{BA20CC75-3ACE-4FAF-AD12-39AC2803496B}" srcOrd="0" destOrd="0" presId="urn:microsoft.com/office/officeart/2005/8/layout/equation1"/>
    <dgm:cxn modelId="{61A3BDD2-06D2-40CF-995C-DB5396E2E94C}" type="presOf" srcId="{A2E0737A-3F56-4F45-BA19-8B6BE8864BAE}" destId="{7F0C578F-161A-44EB-9D39-1BF41D66A7A9}" srcOrd="0" destOrd="0" presId="urn:microsoft.com/office/officeart/2005/8/layout/equation1"/>
    <dgm:cxn modelId="{ACFF4571-9299-48BE-B857-BAB84676CCB8}" srcId="{A2E0737A-3F56-4F45-BA19-8B6BE8864BAE}" destId="{8EE917E7-C9BF-4616-B585-C563C97BC37E}" srcOrd="1" destOrd="0" parTransId="{342346A4-7125-4E8F-BA5B-E53F8AB31818}" sibTransId="{2DB64E5F-2FF8-4F33-974D-964869E9129F}"/>
    <dgm:cxn modelId="{0C24D22E-1B12-45CA-B4D3-EA651604F3E9}" type="presParOf" srcId="{7F0C578F-161A-44EB-9D39-1BF41D66A7A9}" destId="{309293F7-67E9-40DC-B2C7-C18E63A22B16}" srcOrd="0" destOrd="0" presId="urn:microsoft.com/office/officeart/2005/8/layout/equation1"/>
    <dgm:cxn modelId="{CC8EBEA2-D399-493E-862D-A1D0CDD1F43A}" type="presParOf" srcId="{7F0C578F-161A-44EB-9D39-1BF41D66A7A9}" destId="{18A10E93-861E-4C6D-9584-F854AE29CEA9}" srcOrd="1" destOrd="0" presId="urn:microsoft.com/office/officeart/2005/8/layout/equation1"/>
    <dgm:cxn modelId="{5A707D6F-5B88-4573-83B2-17B21FD88C18}" type="presParOf" srcId="{7F0C578F-161A-44EB-9D39-1BF41D66A7A9}" destId="{BA20CC75-3ACE-4FAF-AD12-39AC2803496B}" srcOrd="2" destOrd="0" presId="urn:microsoft.com/office/officeart/2005/8/layout/equation1"/>
    <dgm:cxn modelId="{095A42E0-3833-4A06-A2D2-2578335985D6}" type="presParOf" srcId="{7F0C578F-161A-44EB-9D39-1BF41D66A7A9}" destId="{54155088-99A2-45A7-AB08-7C5E30CFF7AF}" srcOrd="3" destOrd="0" presId="urn:microsoft.com/office/officeart/2005/8/layout/equation1"/>
    <dgm:cxn modelId="{EFC64153-ED9A-4330-825E-01CFB5398B0C}" type="presParOf" srcId="{7F0C578F-161A-44EB-9D39-1BF41D66A7A9}" destId="{A3405116-8FA4-4CB3-8A8A-174C9C0C392E}" srcOrd="4" destOrd="0" presId="urn:microsoft.com/office/officeart/2005/8/layout/equation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E0737A-3F56-4F45-BA19-8B6BE8864BAE}" type="doc">
      <dgm:prSet loTypeId="urn:microsoft.com/office/officeart/2005/8/layout/equation1" loCatId="process" qsTypeId="urn:microsoft.com/office/officeart/2005/8/quickstyle/simple1" qsCatId="simple" csTypeId="urn:microsoft.com/office/officeart/2005/8/colors/accent0_1" csCatId="mainScheme" phldr="1"/>
      <dgm:spPr/>
    </dgm:pt>
    <dgm:pt modelId="{A738F7A6-6996-4BB2-981A-C7D1A7D0B046}">
      <dgm:prSet phldrT="[Text]"/>
      <dgm:spPr/>
      <dgm:t>
        <a:bodyPr/>
        <a:lstStyle/>
        <a:p>
          <a:r>
            <a:rPr lang="en-US" dirty="0" smtClean="0"/>
            <a:t>Current Ratio</a:t>
          </a:r>
          <a:endParaRPr lang="en-US" dirty="0"/>
        </a:p>
      </dgm:t>
    </dgm:pt>
    <dgm:pt modelId="{BB8EE329-5529-4506-A08C-8F8E61DB57AE}" type="parTrans" cxnId="{BAE48309-1B9C-48CA-87F4-566A9E98E502}">
      <dgm:prSet/>
      <dgm:spPr/>
      <dgm:t>
        <a:bodyPr/>
        <a:lstStyle/>
        <a:p>
          <a:endParaRPr lang="en-US"/>
        </a:p>
      </dgm:t>
    </dgm:pt>
    <dgm:pt modelId="{AAA071D0-A753-4354-AB79-40C84DA6AEAC}" type="sibTrans" cxnId="{BAE48309-1B9C-48CA-87F4-566A9E98E502}">
      <dgm:prSet/>
      <dgm:spPr/>
      <dgm:t>
        <a:bodyPr/>
        <a:lstStyle/>
        <a:p>
          <a:endParaRPr lang="en-US"/>
        </a:p>
      </dgm:t>
    </dgm:pt>
    <dgm:pt modelId="{8EE917E7-C9BF-4616-B585-C563C97BC37E}">
      <dgm:prSet phldrT="[Text]"/>
      <dgm:spPr/>
      <dgm:t>
        <a:bodyPr/>
        <a:lstStyle/>
        <a:p>
          <a:r>
            <a:rPr lang="en-US" dirty="0" smtClean="0"/>
            <a:t>1.25/1.3</a:t>
          </a:r>
          <a:endParaRPr lang="en-US" dirty="0"/>
        </a:p>
      </dgm:t>
    </dgm:pt>
    <dgm:pt modelId="{342346A4-7125-4E8F-BA5B-E53F8AB31818}" type="parTrans" cxnId="{ACFF4571-9299-48BE-B857-BAB84676CCB8}">
      <dgm:prSet/>
      <dgm:spPr/>
      <dgm:t>
        <a:bodyPr/>
        <a:lstStyle/>
        <a:p>
          <a:endParaRPr lang="en-US"/>
        </a:p>
      </dgm:t>
    </dgm:pt>
    <dgm:pt modelId="{2DB64E5F-2FF8-4F33-974D-964869E9129F}" type="sibTrans" cxnId="{ACFF4571-9299-48BE-B857-BAB84676CCB8}">
      <dgm:prSet/>
      <dgm:spPr/>
      <dgm:t>
        <a:bodyPr/>
        <a:lstStyle/>
        <a:p>
          <a:endParaRPr lang="en-US"/>
        </a:p>
      </dgm:t>
    </dgm:pt>
    <dgm:pt modelId="{7F0C578F-161A-44EB-9D39-1BF41D66A7A9}" type="pres">
      <dgm:prSet presAssocID="{A2E0737A-3F56-4F45-BA19-8B6BE8864BAE}" presName="linearFlow" presStyleCnt="0">
        <dgm:presLayoutVars>
          <dgm:dir/>
          <dgm:resizeHandles val="exact"/>
        </dgm:presLayoutVars>
      </dgm:prSet>
      <dgm:spPr/>
    </dgm:pt>
    <dgm:pt modelId="{309293F7-67E9-40DC-B2C7-C18E63A22B16}" type="pres">
      <dgm:prSet presAssocID="{A738F7A6-6996-4BB2-981A-C7D1A7D0B04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10E93-861E-4C6D-9584-F854AE29CEA9}" type="pres">
      <dgm:prSet presAssocID="{AAA071D0-A753-4354-AB79-40C84DA6AEAC}" presName="spacerL" presStyleCnt="0"/>
      <dgm:spPr/>
    </dgm:pt>
    <dgm:pt modelId="{BA20CC75-3ACE-4FAF-AD12-39AC2803496B}" type="pres">
      <dgm:prSet presAssocID="{AAA071D0-A753-4354-AB79-40C84DA6AEAC}" presName="sibTrans" presStyleLbl="sibTrans2D1" presStyleIdx="0" presStyleCnt="1"/>
      <dgm:spPr/>
      <dgm:t>
        <a:bodyPr/>
        <a:lstStyle/>
        <a:p>
          <a:endParaRPr lang="en-US"/>
        </a:p>
      </dgm:t>
    </dgm:pt>
    <dgm:pt modelId="{54155088-99A2-45A7-AB08-7C5E30CFF7AF}" type="pres">
      <dgm:prSet presAssocID="{AAA071D0-A753-4354-AB79-40C84DA6AEAC}" presName="spacerR" presStyleCnt="0"/>
      <dgm:spPr/>
    </dgm:pt>
    <dgm:pt modelId="{A3405116-8FA4-4CB3-8A8A-174C9C0C392E}" type="pres">
      <dgm:prSet presAssocID="{8EE917E7-C9BF-4616-B585-C563C97BC37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E48309-1B9C-48CA-87F4-566A9E98E502}" srcId="{A2E0737A-3F56-4F45-BA19-8B6BE8864BAE}" destId="{A738F7A6-6996-4BB2-981A-C7D1A7D0B046}" srcOrd="0" destOrd="0" parTransId="{BB8EE329-5529-4506-A08C-8F8E61DB57AE}" sibTransId="{AAA071D0-A753-4354-AB79-40C84DA6AEAC}"/>
    <dgm:cxn modelId="{8DB542BE-B09F-49EB-8B56-E54D4614EF7E}" type="presOf" srcId="{AAA071D0-A753-4354-AB79-40C84DA6AEAC}" destId="{BA20CC75-3ACE-4FAF-AD12-39AC2803496B}" srcOrd="0" destOrd="0" presId="urn:microsoft.com/office/officeart/2005/8/layout/equation1"/>
    <dgm:cxn modelId="{A27E8903-F7B1-4242-B0E9-257AA141D6D3}" type="presOf" srcId="{A2E0737A-3F56-4F45-BA19-8B6BE8864BAE}" destId="{7F0C578F-161A-44EB-9D39-1BF41D66A7A9}" srcOrd="0" destOrd="0" presId="urn:microsoft.com/office/officeart/2005/8/layout/equation1"/>
    <dgm:cxn modelId="{694D486E-67EA-42EE-913F-C8B9721330D5}" type="presOf" srcId="{A738F7A6-6996-4BB2-981A-C7D1A7D0B046}" destId="{309293F7-67E9-40DC-B2C7-C18E63A22B16}" srcOrd="0" destOrd="0" presId="urn:microsoft.com/office/officeart/2005/8/layout/equation1"/>
    <dgm:cxn modelId="{ACFF4571-9299-48BE-B857-BAB84676CCB8}" srcId="{A2E0737A-3F56-4F45-BA19-8B6BE8864BAE}" destId="{8EE917E7-C9BF-4616-B585-C563C97BC37E}" srcOrd="1" destOrd="0" parTransId="{342346A4-7125-4E8F-BA5B-E53F8AB31818}" sibTransId="{2DB64E5F-2FF8-4F33-974D-964869E9129F}"/>
    <dgm:cxn modelId="{F4B3E701-0454-4292-AF20-5616E65C1CD8}" type="presOf" srcId="{8EE917E7-C9BF-4616-B585-C563C97BC37E}" destId="{A3405116-8FA4-4CB3-8A8A-174C9C0C392E}" srcOrd="0" destOrd="0" presId="urn:microsoft.com/office/officeart/2005/8/layout/equation1"/>
    <dgm:cxn modelId="{D105679F-7D24-4956-8256-3EC8339605D9}" type="presParOf" srcId="{7F0C578F-161A-44EB-9D39-1BF41D66A7A9}" destId="{309293F7-67E9-40DC-B2C7-C18E63A22B16}" srcOrd="0" destOrd="0" presId="urn:microsoft.com/office/officeart/2005/8/layout/equation1"/>
    <dgm:cxn modelId="{9DFD9300-306B-4D7E-B31E-E196D34DE3B7}" type="presParOf" srcId="{7F0C578F-161A-44EB-9D39-1BF41D66A7A9}" destId="{18A10E93-861E-4C6D-9584-F854AE29CEA9}" srcOrd="1" destOrd="0" presId="urn:microsoft.com/office/officeart/2005/8/layout/equation1"/>
    <dgm:cxn modelId="{E44C7802-273C-4EA0-883C-A255297BE818}" type="presParOf" srcId="{7F0C578F-161A-44EB-9D39-1BF41D66A7A9}" destId="{BA20CC75-3ACE-4FAF-AD12-39AC2803496B}" srcOrd="2" destOrd="0" presId="urn:microsoft.com/office/officeart/2005/8/layout/equation1"/>
    <dgm:cxn modelId="{D51257A1-6D35-4F36-948D-ADDC2A5B47D7}" type="presParOf" srcId="{7F0C578F-161A-44EB-9D39-1BF41D66A7A9}" destId="{54155088-99A2-45A7-AB08-7C5E30CFF7AF}" srcOrd="3" destOrd="0" presId="urn:microsoft.com/office/officeart/2005/8/layout/equation1"/>
    <dgm:cxn modelId="{22389F33-0B0B-41AB-ABB2-CDD962E8052B}" type="presParOf" srcId="{7F0C578F-161A-44EB-9D39-1BF41D66A7A9}" destId="{A3405116-8FA4-4CB3-8A8A-174C9C0C392E}" srcOrd="4" destOrd="0" presId="urn:microsoft.com/office/officeart/2005/8/layout/equation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E0737A-3F56-4F45-BA19-8B6BE8864BAE}" type="doc">
      <dgm:prSet loTypeId="urn:microsoft.com/office/officeart/2005/8/layout/equation1" loCatId="process" qsTypeId="urn:microsoft.com/office/officeart/2005/8/quickstyle/simple1" qsCatId="simple" csTypeId="urn:microsoft.com/office/officeart/2005/8/colors/accent0_1" csCatId="mainScheme" phldr="1"/>
      <dgm:spPr/>
    </dgm:pt>
    <dgm:pt modelId="{A738F7A6-6996-4BB2-981A-C7D1A7D0B046}">
      <dgm:prSet phldrT="[Text]"/>
      <dgm:spPr/>
      <dgm:t>
        <a:bodyPr/>
        <a:lstStyle/>
        <a:p>
          <a:r>
            <a:rPr lang="en-US" dirty="0" smtClean="0"/>
            <a:t>Inventory Turnover Ratio</a:t>
          </a:r>
          <a:endParaRPr lang="en-US" dirty="0"/>
        </a:p>
      </dgm:t>
    </dgm:pt>
    <dgm:pt modelId="{BB8EE329-5529-4506-A08C-8F8E61DB57AE}" type="parTrans" cxnId="{BAE48309-1B9C-48CA-87F4-566A9E98E502}">
      <dgm:prSet/>
      <dgm:spPr/>
      <dgm:t>
        <a:bodyPr/>
        <a:lstStyle/>
        <a:p>
          <a:endParaRPr lang="en-US"/>
        </a:p>
      </dgm:t>
    </dgm:pt>
    <dgm:pt modelId="{AAA071D0-A753-4354-AB79-40C84DA6AEAC}" type="sibTrans" cxnId="{BAE48309-1B9C-48CA-87F4-566A9E98E502}">
      <dgm:prSet/>
      <dgm:spPr/>
      <dgm:t>
        <a:bodyPr/>
        <a:lstStyle/>
        <a:p>
          <a:endParaRPr lang="en-US"/>
        </a:p>
      </dgm:t>
    </dgm:pt>
    <dgm:pt modelId="{8EE917E7-C9BF-4616-B585-C563C97BC37E}">
      <dgm:prSet phldrT="[Text]"/>
      <dgm:spPr/>
      <dgm:t>
        <a:bodyPr/>
        <a:lstStyle/>
        <a:p>
          <a:r>
            <a:rPr lang="en-US" dirty="0" smtClean="0"/>
            <a:t>10 Times</a:t>
          </a:r>
        </a:p>
        <a:p>
          <a:r>
            <a:rPr lang="en-US" dirty="0" smtClean="0"/>
            <a:t>Debtors at 40 days</a:t>
          </a:r>
          <a:endParaRPr lang="en-US" dirty="0"/>
        </a:p>
      </dgm:t>
    </dgm:pt>
    <dgm:pt modelId="{342346A4-7125-4E8F-BA5B-E53F8AB31818}" type="parTrans" cxnId="{ACFF4571-9299-48BE-B857-BAB84676CCB8}">
      <dgm:prSet/>
      <dgm:spPr/>
      <dgm:t>
        <a:bodyPr/>
        <a:lstStyle/>
        <a:p>
          <a:endParaRPr lang="en-US"/>
        </a:p>
      </dgm:t>
    </dgm:pt>
    <dgm:pt modelId="{2DB64E5F-2FF8-4F33-974D-964869E9129F}" type="sibTrans" cxnId="{ACFF4571-9299-48BE-B857-BAB84676CCB8}">
      <dgm:prSet/>
      <dgm:spPr/>
      <dgm:t>
        <a:bodyPr/>
        <a:lstStyle/>
        <a:p>
          <a:endParaRPr lang="en-US"/>
        </a:p>
      </dgm:t>
    </dgm:pt>
    <dgm:pt modelId="{7F0C578F-161A-44EB-9D39-1BF41D66A7A9}" type="pres">
      <dgm:prSet presAssocID="{A2E0737A-3F56-4F45-BA19-8B6BE8864BAE}" presName="linearFlow" presStyleCnt="0">
        <dgm:presLayoutVars>
          <dgm:dir/>
          <dgm:resizeHandles val="exact"/>
        </dgm:presLayoutVars>
      </dgm:prSet>
      <dgm:spPr/>
    </dgm:pt>
    <dgm:pt modelId="{309293F7-67E9-40DC-B2C7-C18E63A22B16}" type="pres">
      <dgm:prSet presAssocID="{A738F7A6-6996-4BB2-981A-C7D1A7D0B04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10E93-861E-4C6D-9584-F854AE29CEA9}" type="pres">
      <dgm:prSet presAssocID="{AAA071D0-A753-4354-AB79-40C84DA6AEAC}" presName="spacerL" presStyleCnt="0"/>
      <dgm:spPr/>
    </dgm:pt>
    <dgm:pt modelId="{BA20CC75-3ACE-4FAF-AD12-39AC2803496B}" type="pres">
      <dgm:prSet presAssocID="{AAA071D0-A753-4354-AB79-40C84DA6AEAC}" presName="sibTrans" presStyleLbl="sibTrans2D1" presStyleIdx="0" presStyleCnt="1"/>
      <dgm:spPr/>
      <dgm:t>
        <a:bodyPr/>
        <a:lstStyle/>
        <a:p>
          <a:endParaRPr lang="en-US"/>
        </a:p>
      </dgm:t>
    </dgm:pt>
    <dgm:pt modelId="{54155088-99A2-45A7-AB08-7C5E30CFF7AF}" type="pres">
      <dgm:prSet presAssocID="{AAA071D0-A753-4354-AB79-40C84DA6AEAC}" presName="spacerR" presStyleCnt="0"/>
      <dgm:spPr/>
    </dgm:pt>
    <dgm:pt modelId="{A3405116-8FA4-4CB3-8A8A-174C9C0C392E}" type="pres">
      <dgm:prSet presAssocID="{8EE917E7-C9BF-4616-B585-C563C97BC37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E48309-1B9C-48CA-87F4-566A9E98E502}" srcId="{A2E0737A-3F56-4F45-BA19-8B6BE8864BAE}" destId="{A738F7A6-6996-4BB2-981A-C7D1A7D0B046}" srcOrd="0" destOrd="0" parTransId="{BB8EE329-5529-4506-A08C-8F8E61DB57AE}" sibTransId="{AAA071D0-A753-4354-AB79-40C84DA6AEAC}"/>
    <dgm:cxn modelId="{3C408B0B-BE8D-4E6B-8FF8-645CA86928C0}" type="presOf" srcId="{AAA071D0-A753-4354-AB79-40C84DA6AEAC}" destId="{BA20CC75-3ACE-4FAF-AD12-39AC2803496B}" srcOrd="0" destOrd="0" presId="urn:microsoft.com/office/officeart/2005/8/layout/equation1"/>
    <dgm:cxn modelId="{ACFF4571-9299-48BE-B857-BAB84676CCB8}" srcId="{A2E0737A-3F56-4F45-BA19-8B6BE8864BAE}" destId="{8EE917E7-C9BF-4616-B585-C563C97BC37E}" srcOrd="1" destOrd="0" parTransId="{342346A4-7125-4E8F-BA5B-E53F8AB31818}" sibTransId="{2DB64E5F-2FF8-4F33-974D-964869E9129F}"/>
    <dgm:cxn modelId="{49E12A81-3916-4DED-968C-6DC0148AB639}" type="presOf" srcId="{A2E0737A-3F56-4F45-BA19-8B6BE8864BAE}" destId="{7F0C578F-161A-44EB-9D39-1BF41D66A7A9}" srcOrd="0" destOrd="0" presId="urn:microsoft.com/office/officeart/2005/8/layout/equation1"/>
    <dgm:cxn modelId="{933B4C7C-AE41-4466-A922-1ED38BDF8F84}" type="presOf" srcId="{8EE917E7-C9BF-4616-B585-C563C97BC37E}" destId="{A3405116-8FA4-4CB3-8A8A-174C9C0C392E}" srcOrd="0" destOrd="0" presId="urn:microsoft.com/office/officeart/2005/8/layout/equation1"/>
    <dgm:cxn modelId="{2EFF9373-211D-4837-A0D0-C79BB4E6A57C}" type="presOf" srcId="{A738F7A6-6996-4BB2-981A-C7D1A7D0B046}" destId="{309293F7-67E9-40DC-B2C7-C18E63A22B16}" srcOrd="0" destOrd="0" presId="urn:microsoft.com/office/officeart/2005/8/layout/equation1"/>
    <dgm:cxn modelId="{4D25E3B5-930C-427F-968B-9B839E572EE5}" type="presParOf" srcId="{7F0C578F-161A-44EB-9D39-1BF41D66A7A9}" destId="{309293F7-67E9-40DC-B2C7-C18E63A22B16}" srcOrd="0" destOrd="0" presId="urn:microsoft.com/office/officeart/2005/8/layout/equation1"/>
    <dgm:cxn modelId="{9A5D6663-3100-4072-A8E1-372C39FD13DC}" type="presParOf" srcId="{7F0C578F-161A-44EB-9D39-1BF41D66A7A9}" destId="{18A10E93-861E-4C6D-9584-F854AE29CEA9}" srcOrd="1" destOrd="0" presId="urn:microsoft.com/office/officeart/2005/8/layout/equation1"/>
    <dgm:cxn modelId="{A77FDB59-D3EB-4777-80AE-EE802BE96586}" type="presParOf" srcId="{7F0C578F-161A-44EB-9D39-1BF41D66A7A9}" destId="{BA20CC75-3ACE-4FAF-AD12-39AC2803496B}" srcOrd="2" destOrd="0" presId="urn:microsoft.com/office/officeart/2005/8/layout/equation1"/>
    <dgm:cxn modelId="{CEE608CE-8DF3-4875-8E5F-CE48139E7BE0}" type="presParOf" srcId="{7F0C578F-161A-44EB-9D39-1BF41D66A7A9}" destId="{54155088-99A2-45A7-AB08-7C5E30CFF7AF}" srcOrd="3" destOrd="0" presId="urn:microsoft.com/office/officeart/2005/8/layout/equation1"/>
    <dgm:cxn modelId="{08FAAEE8-8E79-4E9B-A05B-6D524A9364B3}" type="presParOf" srcId="{7F0C578F-161A-44EB-9D39-1BF41D66A7A9}" destId="{A3405116-8FA4-4CB3-8A8A-174C9C0C392E}" srcOrd="4" destOrd="0" presId="urn:microsoft.com/office/officeart/2005/8/layout/equation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30627-AB71-49D0-B66C-20542DED07A5}" type="datetimeFigureOut">
              <a:rPr lang="en-US" smtClean="0"/>
              <a:pPr/>
              <a:t>02/01/2018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FF291-4D69-4BC8-B893-BDF596BA3E1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7875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FF291-4D69-4BC8-B893-BDF596BA3E1F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02/01/2018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Colors" Target="../diagrams/colors4.xml"/><Relationship Id="rId3" Type="http://schemas.openxmlformats.org/officeDocument/2006/relationships/diagramLayout" Target="../diagrams/layout2.xml"/><Relationship Id="rId7" Type="http://schemas.openxmlformats.org/officeDocument/2006/relationships/diagramLayout" Target="../diagrams/layout3.xml"/><Relationship Id="rId12" Type="http://schemas.openxmlformats.org/officeDocument/2006/relationships/diagramQuickStyle" Target="../diagrams/quickStyle4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Layout" Target="../diagrams/layout4.xml"/><Relationship Id="rId5" Type="http://schemas.openxmlformats.org/officeDocument/2006/relationships/diagramColors" Target="../diagrams/colors2.xml"/><Relationship Id="rId10" Type="http://schemas.openxmlformats.org/officeDocument/2006/relationships/diagramData" Target="../diagrams/data4.xml"/><Relationship Id="rId4" Type="http://schemas.openxmlformats.org/officeDocument/2006/relationships/diagramQuickStyle" Target="../diagrams/quickStyle2.xml"/><Relationship Id="rId9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usinessdeals.i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438400"/>
            <a:ext cx="7772400" cy="1420813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7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PACKAGING UNIT</a:t>
            </a:r>
            <a:endParaRPr lang="en-IN" sz="7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2800" y="4419600"/>
            <a:ext cx="5791200" cy="9144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PP-HDPE WOVEN BAGS </a:t>
            </a:r>
            <a:endParaRPr lang="en-IN" sz="3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28600" y="533400"/>
          <a:ext cx="9448800" cy="601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200" dirty="0" smtClean="0"/>
              <a:t>				For The Last 4 Year –Rs In Lacs</a:t>
            </a:r>
          </a:p>
          <a:p>
            <a:pPr>
              <a:buNone/>
            </a:pPr>
            <a:r>
              <a:rPr lang="en-US" sz="3200" dirty="0" smtClean="0"/>
              <a:t> </a:t>
            </a:r>
            <a:r>
              <a:rPr lang="en-US" sz="2400" dirty="0" smtClean="0"/>
              <a:t>          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2009-10        2010-11      2011-12     2012-13</a:t>
            </a:r>
          </a:p>
          <a:p>
            <a:r>
              <a:rPr lang="en-US" sz="2400" dirty="0" smtClean="0"/>
              <a:t>NET SALES                2322               2470          3006          2878</a:t>
            </a:r>
          </a:p>
          <a:p>
            <a:r>
              <a:rPr lang="en-US" sz="2400" dirty="0" smtClean="0"/>
              <a:t>EBITDA                       135                    105            110           120</a:t>
            </a:r>
          </a:p>
          <a:p>
            <a:r>
              <a:rPr lang="en-US" sz="2400" dirty="0" smtClean="0"/>
              <a:t> PBT                             53                         8               15            26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Financial Parameters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2743200" y="1524000"/>
          <a:ext cx="75438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-990600" y="3200400"/>
          <a:ext cx="73914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2286000" y="5105400"/>
          <a:ext cx="74676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 of the units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57400"/>
            <a:ext cx="4572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0"/>
            <a:ext cx="3276600" cy="32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 descr="C:\Users\unnati nanda\Desktop\businessdeals\PPHDPE\IMG-20171231-WA002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352800"/>
            <a:ext cx="2743200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STRENGTHS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Capital Investment Subsidy in Unit 2.</a:t>
            </a:r>
          </a:p>
          <a:p>
            <a:pPr lvl="0"/>
            <a:r>
              <a:rPr lang="en-US" dirty="0" smtClean="0"/>
              <a:t>Regular Supply of Power. </a:t>
            </a:r>
          </a:p>
          <a:p>
            <a:pPr lvl="0"/>
            <a:r>
              <a:rPr lang="en-US" dirty="0" smtClean="0"/>
              <a:t>DGS&amp;D rate contract for Food Grade Bag Supply. </a:t>
            </a:r>
          </a:p>
          <a:p>
            <a:pPr lvl="0"/>
            <a:r>
              <a:rPr lang="en-US" dirty="0" smtClean="0"/>
              <a:t>10 year income tax exemption as applicable to Industry in Himachal Pradesh.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Weaknesses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He as a promoter has been working single handedly.</a:t>
            </a:r>
          </a:p>
          <a:p>
            <a:r>
              <a:rPr lang="en-US" dirty="0" smtClean="0"/>
              <a:t>Shortage of money and needs more working capital funds.</a:t>
            </a:r>
          </a:p>
          <a:p>
            <a:r>
              <a:rPr lang="en-US" dirty="0" smtClean="0"/>
              <a:t>Many capital acquisitions were funded from working capital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Opportunities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Lamination plant is lying closed, which if </a:t>
            </a:r>
            <a:r>
              <a:rPr lang="en-US" dirty="0" err="1" smtClean="0"/>
              <a:t>recommissioned</a:t>
            </a:r>
            <a:r>
              <a:rPr lang="en-US" dirty="0" smtClean="0"/>
              <a:t> can produce milk powder packing bags, Rice packing bags and Pet feed packing bags.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Lohia</a:t>
            </a:r>
            <a:r>
              <a:rPr lang="en-US" dirty="0" smtClean="0"/>
              <a:t> tape line is lying closed at present, once started the unit has a potential to achieve gross sales of Rs 70 to 75 </a:t>
            </a:r>
            <a:r>
              <a:rPr lang="en-US" dirty="0" err="1" smtClean="0"/>
              <a:t>crores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895600"/>
            <a:ext cx="4351866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Threats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Internal Rivalry is High</a:t>
            </a:r>
          </a:p>
          <a:p>
            <a:r>
              <a:rPr lang="en-US" dirty="0" smtClean="0"/>
              <a:t>New entrants face difficulty till they have a substantial clientage in hand</a:t>
            </a:r>
          </a:p>
          <a:p>
            <a:r>
              <a:rPr lang="en-US" dirty="0" smtClean="0"/>
              <a:t>Unorganized nature of Industry</a:t>
            </a:r>
          </a:p>
          <a:p>
            <a:r>
              <a:rPr lang="en-US" dirty="0" smtClean="0"/>
              <a:t>Threat of substitutes like glass, PHB </a:t>
            </a:r>
            <a:r>
              <a:rPr lang="en-US" dirty="0" err="1" smtClean="0"/>
              <a:t>Biocomposites</a:t>
            </a:r>
            <a:r>
              <a:rPr lang="en-US" dirty="0" smtClean="0"/>
              <a:t>, Liquid Wood, ECM </a:t>
            </a:r>
            <a:r>
              <a:rPr lang="en-US" dirty="0" err="1" smtClean="0"/>
              <a:t>Biofilm</a:t>
            </a:r>
            <a:endParaRPr lang="en-US" dirty="0" smtClean="0"/>
          </a:p>
          <a:p>
            <a:r>
              <a:rPr lang="en-US" dirty="0" smtClean="0"/>
              <a:t>Ever increasing prices of crude oil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90600"/>
            <a:ext cx="7498080" cy="1524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9650" y="2576513"/>
            <a:ext cx="7124700" cy="2790825"/>
          </a:xfrm>
          <a:prstGeom prst="roundRect">
            <a:avLst/>
          </a:prstGeom>
          <a:ln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en-US" sz="1800" b="1" u="sng" dirty="0">
              <a:solidFill>
                <a:schemeClr val="tx2">
                  <a:lumMod val="75000"/>
                  <a:lumOff val="25000"/>
                </a:schemeClr>
              </a:solidFill>
              <a:latin typeface="Cambria" pitchFamily="18" charset="0"/>
            </a:endParaRPr>
          </a:p>
          <a:p>
            <a:pPr algn="ctr">
              <a:defRPr/>
            </a:pPr>
            <a:endParaRPr lang="en-US" sz="1800" b="1" u="sng" dirty="0">
              <a:solidFill>
                <a:schemeClr val="tx2">
                  <a:lumMod val="75000"/>
                  <a:lumOff val="25000"/>
                </a:schemeClr>
              </a:solidFill>
              <a:latin typeface="Cambria" pitchFamily="18" charset="0"/>
            </a:endParaRPr>
          </a:p>
          <a:p>
            <a:pPr algn="ctr">
              <a:defRPr/>
            </a:pPr>
            <a:endParaRPr lang="en-US" sz="1800" b="1" u="sng" dirty="0">
              <a:solidFill>
                <a:schemeClr val="tx2">
                  <a:lumMod val="75000"/>
                  <a:lumOff val="25000"/>
                </a:schemeClr>
              </a:solidFill>
              <a:latin typeface="Cambria" pitchFamily="18" charset="0"/>
            </a:endParaRPr>
          </a:p>
          <a:p>
            <a:pPr algn="ctr">
              <a:defRPr/>
            </a:pPr>
            <a:endParaRPr lang="en-US" sz="1800" b="1" u="sng" dirty="0">
              <a:solidFill>
                <a:schemeClr val="tx2">
                  <a:lumMod val="75000"/>
                  <a:lumOff val="25000"/>
                </a:schemeClr>
              </a:solidFill>
              <a:latin typeface="Cambria" pitchFamily="18" charset="0"/>
            </a:endParaRPr>
          </a:p>
          <a:p>
            <a:pPr algn="ctr">
              <a:defRPr/>
            </a:pPr>
            <a:r>
              <a:rPr lang="en-US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itchFamily="18" charset="0"/>
              </a:rPr>
              <a:t>Contact us at: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ambria" pitchFamily="18" charset="0"/>
            </a:endParaRPr>
          </a:p>
          <a:p>
            <a:pPr algn="ctr"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itchFamily="18" charset="0"/>
              </a:rPr>
              <a:t>505, Manisha Building 75-76, Nehru Place, Delhi-19</a:t>
            </a:r>
          </a:p>
          <a:p>
            <a:pPr algn="ctr"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itchFamily="18" charset="0"/>
              </a:rPr>
              <a:t>91-11-4106 4800 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|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itchFamily="18" charset="0"/>
              </a:rPr>
              <a:t> 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itchFamily="18" charset="0"/>
              </a:rPr>
              <a:t>9811 568 568 </a:t>
            </a:r>
            <a:endParaRPr lang="en-IN" sz="2200" b="1" dirty="0">
              <a:solidFill>
                <a:schemeClr val="tx1">
                  <a:lumMod val="75000"/>
                  <a:lumOff val="25000"/>
                </a:schemeClr>
              </a:solidFill>
              <a:latin typeface="Cambria" pitchFamily="18" charset="0"/>
            </a:endParaRPr>
          </a:p>
          <a:p>
            <a:pPr algn="ctr"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itchFamily="18" charset="0"/>
              </a:rPr>
              <a:t>enquiry@businessdeals.in 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|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itchFamily="18" charset="0"/>
              </a:rPr>
              <a:t> 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itchFamily="18" charset="0"/>
              </a:rPr>
              <a:t>www.businessdeals.in</a:t>
            </a:r>
          </a:p>
        </p:txBody>
      </p:sp>
      <p:pic>
        <p:nvPicPr>
          <p:cNvPr id="6" name="Picture 6" descr="http://businessdeals.in/images/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0288" y="2938463"/>
            <a:ext cx="4545012" cy="89058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Overview of PP/HDPE Industry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PP/HDPE woven bags is a volume based business and its units need to be evaluated on the following parameters.</a:t>
            </a:r>
          </a:p>
          <a:p>
            <a:pPr lvl="0"/>
            <a:r>
              <a:rPr lang="en-US" dirty="0" smtClean="0"/>
              <a:t>Capacity V/S investment per unit.</a:t>
            </a:r>
          </a:p>
          <a:p>
            <a:pPr lvl="0"/>
            <a:r>
              <a:rPr lang="en-US" dirty="0" smtClean="0"/>
              <a:t>Power consumption per MT output.</a:t>
            </a:r>
          </a:p>
          <a:p>
            <a:pPr lvl="0"/>
            <a:r>
              <a:rPr lang="en-US" dirty="0" smtClean="0"/>
              <a:t>Source/ make of equipment and quality norms.</a:t>
            </a:r>
          </a:p>
          <a:p>
            <a:pPr lvl="0"/>
            <a:r>
              <a:rPr lang="en-US" dirty="0" smtClean="0"/>
              <a:t>Manpower cost, inputs, logistics, other running costs, which  determine profitability.</a:t>
            </a:r>
          </a:p>
          <a:p>
            <a:pPr lvl="0"/>
            <a:r>
              <a:rPr lang="en-US" dirty="0" smtClean="0"/>
              <a:t>Marketing, present and future.</a:t>
            </a:r>
          </a:p>
          <a:p>
            <a:pPr lvl="0"/>
            <a:r>
              <a:rPr lang="en-US" dirty="0" smtClean="0"/>
              <a:t>Long term viability and plans of the Company.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ISO 9000 certified Company</a:t>
            </a:r>
          </a:p>
          <a:p>
            <a:r>
              <a:rPr lang="en-US" dirty="0" smtClean="0"/>
              <a:t>An established profit making Manufacturing Unit of PP-HDPE WOVEN BAGS </a:t>
            </a:r>
          </a:p>
          <a:p>
            <a:r>
              <a:rPr lang="en-US" dirty="0" smtClean="0"/>
              <a:t>Commissioned in 1984 to manufacture circular woven PP/HDPE fabrics and bags, both laminated and un-laminated</a:t>
            </a:r>
          </a:p>
          <a:p>
            <a:r>
              <a:rPr lang="en-US" dirty="0" smtClean="0"/>
              <a:t>Located at incentive Benefits zone at  </a:t>
            </a:r>
            <a:r>
              <a:rPr lang="en-US" dirty="0" err="1" smtClean="0"/>
              <a:t>Una</a:t>
            </a:r>
            <a:r>
              <a:rPr lang="en-US" dirty="0" smtClean="0"/>
              <a:t> in Himachal Pradesh </a:t>
            </a:r>
          </a:p>
          <a:p>
            <a:r>
              <a:rPr lang="en-US" dirty="0" smtClean="0"/>
              <a:t>Operating since 1986</a:t>
            </a:r>
          </a:p>
          <a:p>
            <a:r>
              <a:rPr lang="en-US" dirty="0" smtClean="0"/>
              <a:t>Plant expansion in 1997.</a:t>
            </a:r>
          </a:p>
          <a:p>
            <a:r>
              <a:rPr lang="en-US" dirty="0" smtClean="0"/>
              <a:t>Consolidated all operations at </a:t>
            </a:r>
            <a:r>
              <a:rPr lang="en-US" dirty="0" err="1" smtClean="0"/>
              <a:t>Una</a:t>
            </a:r>
            <a:r>
              <a:rPr lang="en-US" dirty="0" smtClean="0"/>
              <a:t> in 2007</a:t>
            </a:r>
          </a:p>
          <a:p>
            <a:r>
              <a:rPr lang="en-US" dirty="0" smtClean="0"/>
              <a:t>Operations modernized with high capacity tape Line  and looms in 2013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Company has two units (next to each other)</a:t>
            </a:r>
          </a:p>
          <a:p>
            <a:pPr lvl="0"/>
            <a:r>
              <a:rPr lang="en-US" dirty="0" smtClean="0">
                <a:solidFill>
                  <a:srgbClr val="C00000"/>
                </a:solidFill>
              </a:rPr>
              <a:t>Unit 1 </a:t>
            </a:r>
            <a:r>
              <a:rPr lang="en-US" dirty="0" smtClean="0"/>
              <a:t>– supply to those companies, taking </a:t>
            </a:r>
            <a:r>
              <a:rPr lang="en-US" dirty="0" err="1" smtClean="0"/>
              <a:t>Cenvat</a:t>
            </a:r>
            <a:r>
              <a:rPr lang="en-US" dirty="0" smtClean="0"/>
              <a:t> credit</a:t>
            </a:r>
          </a:p>
          <a:p>
            <a:pPr lvl="0"/>
            <a:r>
              <a:rPr lang="en-US" dirty="0" smtClean="0">
                <a:solidFill>
                  <a:srgbClr val="C00000"/>
                </a:solidFill>
              </a:rPr>
              <a:t>Unit 2</a:t>
            </a:r>
            <a:r>
              <a:rPr lang="en-US" dirty="0" smtClean="0"/>
              <a:t>  – supply to others companies who do not require </a:t>
            </a:r>
            <a:r>
              <a:rPr lang="en-US" dirty="0" err="1" smtClean="0"/>
              <a:t>Cenvat</a:t>
            </a:r>
            <a:r>
              <a:rPr lang="en-US" dirty="0" smtClean="0"/>
              <a:t> credit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>
                <a:solidFill>
                  <a:srgbClr val="C00000"/>
                </a:solidFill>
              </a:rPr>
              <a:t>Unit 1</a:t>
            </a:r>
            <a:r>
              <a:rPr lang="en-US" dirty="0" smtClean="0"/>
              <a:t> – 3720 sq meters</a:t>
            </a:r>
          </a:p>
          <a:p>
            <a:pPr lvl="0"/>
            <a:r>
              <a:rPr lang="en-US" dirty="0" smtClean="0">
                <a:solidFill>
                  <a:srgbClr val="C00000"/>
                </a:solidFill>
              </a:rPr>
              <a:t>Unit 2</a:t>
            </a:r>
            <a:r>
              <a:rPr lang="en-US" dirty="0" smtClean="0"/>
              <a:t> – 2940 sq meters.</a:t>
            </a:r>
          </a:p>
          <a:p>
            <a:pPr lvl="0"/>
            <a:r>
              <a:rPr lang="en-US" dirty="0" smtClean="0"/>
              <a:t>Total covered area =  61,000 sq.ft</a:t>
            </a:r>
          </a:p>
          <a:p>
            <a:pPr lvl="0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 and Machinery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lvl="0" algn="just">
              <a:buNone/>
            </a:pPr>
            <a:r>
              <a:rPr lang="en-US" sz="2200" dirty="0" smtClean="0"/>
              <a:t>	Using Most Modern Machines.</a:t>
            </a:r>
          </a:p>
          <a:p>
            <a:pPr lvl="0" algn="just">
              <a:buNone/>
            </a:pPr>
            <a:r>
              <a:rPr lang="en-US" sz="2200" dirty="0" smtClean="0"/>
              <a:t>	Best Machines Available from Granules to Bag Manufacturing.</a:t>
            </a:r>
          </a:p>
          <a:p>
            <a:pPr lvl="0" algn="just">
              <a:buNone/>
            </a:pPr>
            <a:endParaRPr lang="en-US" sz="2200" dirty="0" smtClean="0"/>
          </a:p>
          <a:p>
            <a:pPr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CAPACITY</a:t>
            </a:r>
          </a:p>
          <a:p>
            <a:pPr lvl="0"/>
            <a:r>
              <a:rPr lang="en-IN" sz="2200" dirty="0" smtClean="0"/>
              <a:t>Capacity of both units put together is </a:t>
            </a:r>
            <a:r>
              <a:rPr lang="en-I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7000 mt</a:t>
            </a:r>
            <a:endParaRPr lang="en-US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IN" sz="2200" dirty="0" smtClean="0"/>
              <a:t>A yearly Sales potential of Rs. 80 crs a year. </a:t>
            </a:r>
          </a:p>
          <a:p>
            <a:pPr lvl="0"/>
            <a:r>
              <a:rPr lang="en-US" sz="2200" dirty="0" smtClean="0"/>
              <a:t>Original – 3000 mt - Turn over Rs.33 </a:t>
            </a:r>
            <a:r>
              <a:rPr lang="en-US" sz="2200" dirty="0" err="1" smtClean="0"/>
              <a:t>crs</a:t>
            </a:r>
            <a:endParaRPr lang="en-US" sz="2200" dirty="0" smtClean="0"/>
          </a:p>
          <a:p>
            <a:pPr lvl="0"/>
            <a:r>
              <a:rPr lang="en-US" sz="2200" dirty="0" smtClean="0"/>
              <a:t>Enhanced – 7000 mt – Turn over (potential) Rs.80 crs</a:t>
            </a:r>
          </a:p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POWER CONNECTIONS</a:t>
            </a:r>
          </a:p>
          <a:p>
            <a:r>
              <a:rPr lang="en-US" sz="2200" dirty="0" smtClean="0"/>
              <a:t>UNIT1 – 882 KW</a:t>
            </a:r>
          </a:p>
          <a:p>
            <a:r>
              <a:rPr lang="en-US" sz="2200" dirty="0" smtClean="0"/>
              <a:t>UNIT 2 – 200 KW being increased to 495 KW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 and Machinery  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investment in plant and machinery from FY 2009-10 to FY 2017-18 has been Rs 5,10,66,000.</a:t>
            </a:r>
          </a:p>
          <a:p>
            <a:r>
              <a:rPr lang="en-US" sz="2800" dirty="0" smtClean="0"/>
              <a:t>Further, machines worth another Rs 50,00,000 are expected to be added during the current FY.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 of the Machinery</a:t>
            </a:r>
            <a:endParaRPr lang="en-US" dirty="0"/>
          </a:p>
        </p:txBody>
      </p:sp>
      <p:sp>
        <p:nvSpPr>
          <p:cNvPr id="1026" name="AutoShape 2" descr="blob:https://web.whatsapp.com/113acb37-0030-43d6-ab32-e2b25caff5c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794000"/>
            <a:ext cx="22860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0"/>
            <a:ext cx="22288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1447800"/>
            <a:ext cx="2590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 descr="C:\Users\unnati nanda\Desktop\businessdeals\PPHDPE\IMG-20171231-WA002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2929467"/>
            <a:ext cx="2209800" cy="3928533"/>
          </a:xfrm>
          <a:prstGeom prst="rect">
            <a:avLst/>
          </a:prstGeom>
          <a:noFill/>
        </p:spPr>
      </p:pic>
      <p:pic>
        <p:nvPicPr>
          <p:cNvPr id="1032" name="Picture 8" descr="C:\Users\unnati nanda\Desktop\businessdeals\PPHDPE\IMG-20171231-WA0027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1600" y="2929467"/>
            <a:ext cx="2209800" cy="39285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-609600" y="1600200"/>
          <a:ext cx="100584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Clients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The Company is also registered and has a rate contract with DGS&amp;D for supply of Food grain bags, which has huge potential for us as Punjab and Haryana are its larges consumers.</a:t>
            </a:r>
          </a:p>
          <a:p>
            <a:r>
              <a:rPr lang="en-US" dirty="0" smtClean="0"/>
              <a:t>The Company has enough orders even out matching its capacity at times.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3072</TotalTime>
  <Words>505</Words>
  <Application>Microsoft Office PowerPoint</Application>
  <PresentationFormat>On-screen Show (4:3)</PresentationFormat>
  <Paragraphs>104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Oriel</vt:lpstr>
      <vt:lpstr>PACKAGING UNIT</vt:lpstr>
      <vt:lpstr>Overview of PP/HDPE Industry</vt:lpstr>
      <vt:lpstr>Business Overview</vt:lpstr>
      <vt:lpstr>Infrastructure</vt:lpstr>
      <vt:lpstr>Plant and Machinery</vt:lpstr>
      <vt:lpstr>Plant and Machinery    (cont.)</vt:lpstr>
      <vt:lpstr>Glimpse of the Machinery</vt:lpstr>
      <vt:lpstr>Clients</vt:lpstr>
      <vt:lpstr>Clients</vt:lpstr>
      <vt:lpstr>Slide 10</vt:lpstr>
      <vt:lpstr>Financials</vt:lpstr>
      <vt:lpstr>Financial Parameters</vt:lpstr>
      <vt:lpstr>Glimpse of the units</vt:lpstr>
      <vt:lpstr>STRENGTHS</vt:lpstr>
      <vt:lpstr>Weaknesses</vt:lpstr>
      <vt:lpstr>Opportunities</vt:lpstr>
      <vt:lpstr>Threats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PACKAGING UNIT</dc:title>
  <dc:creator>COMPAQ</dc:creator>
  <cp:lastModifiedBy>unnati nanda</cp:lastModifiedBy>
  <cp:revision>54</cp:revision>
  <dcterms:created xsi:type="dcterms:W3CDTF">2006-08-16T00:00:00Z</dcterms:created>
  <dcterms:modified xsi:type="dcterms:W3CDTF">2018-01-02T09:49:32Z</dcterms:modified>
</cp:coreProperties>
</file>